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3" r:id="rId5"/>
    <p:sldId id="262" r:id="rId6"/>
    <p:sldId id="265" r:id="rId7"/>
    <p:sldId id="264" r:id="rId8"/>
    <p:sldId id="266" r:id="rId9"/>
    <p:sldId id="267" r:id="rId10"/>
    <p:sldId id="271" r:id="rId11"/>
    <p:sldId id="274" r:id="rId12"/>
    <p:sldId id="273" r:id="rId13"/>
    <p:sldId id="272" r:id="rId14"/>
    <p:sldId id="275" r:id="rId15"/>
    <p:sldId id="276" r:id="rId16"/>
    <p:sldId id="290" r:id="rId17"/>
    <p:sldId id="291" r:id="rId18"/>
    <p:sldId id="277" r:id="rId19"/>
    <p:sldId id="268" r:id="rId20"/>
    <p:sldId id="285" r:id="rId21"/>
    <p:sldId id="289" r:id="rId22"/>
    <p:sldId id="287" r:id="rId23"/>
    <p:sldId id="288" r:id="rId24"/>
    <p:sldId id="278" r:id="rId25"/>
    <p:sldId id="284" r:id="rId26"/>
    <p:sldId id="286" r:id="rId27"/>
    <p:sldId id="269" r:id="rId28"/>
    <p:sldId id="283" r:id="rId29"/>
    <p:sldId id="279" r:id="rId30"/>
    <p:sldId id="281" r:id="rId31"/>
    <p:sldId id="280" r:id="rId32"/>
    <p:sldId id="282" r:id="rId33"/>
    <p:sldId id="297" r:id="rId34"/>
    <p:sldId id="298" r:id="rId35"/>
    <p:sldId id="299" r:id="rId36"/>
    <p:sldId id="270" r:id="rId37"/>
    <p:sldId id="292" r:id="rId38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6" d="100"/>
          <a:sy n="106" d="100"/>
        </p:scale>
        <p:origin x="-1176" y="-75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1488E-E61D-4BC8-93F2-5D707FA87511}" type="datetimeFigureOut">
              <a:rPr lang="fr-FR" smtClean="0"/>
              <a:pPr/>
              <a:t>31/01/2020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5735E-3EC7-46E1-8F88-B06CBA6C1E2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CA148-F31E-442A-8AD8-99CB9481FDE0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5157-88C1-4B6B-801D-AA14E00E3E15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3CBD0-4A2C-439F-AD81-EC229159D55A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9D2C8-DFFF-46D3-A4CA-4819D22081C0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9003-9122-4018-A3B0-915DF39223DB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2BB3-0C1A-4316-91C5-3AE0FE036F45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1BC72-6AD5-4063-B067-47EB521B0252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C667-8E78-4395-A86B-4C7F2A4F7D12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27849-B5DA-40F9-AC0A-08448F6726E3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ACD46-7626-490A-AE7F-26992EC65874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217E7-078F-424F-BA31-9B8547869B55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8E9C7-19A4-4EC4-A89A-3656C621C68B}" type="datetime1">
              <a:rPr lang="fr-FR" smtClean="0"/>
              <a:pPr/>
              <a:t>31/01/2020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6B8F7-1424-4328-B1F8-FD4183FF82BA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donbyuib.com.t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ha9a9a.t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flyyes.t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hyperlink" Target="http://www.donbyuib.com.t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yyes.tn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cha9a9a.t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97819"/>
            <a:ext cx="9144000" cy="1688311"/>
          </a:xfrm>
        </p:spPr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bg1"/>
                </a:solidFill>
                <a:latin typeface="Ubuntu Light" pitchFamily="34" charset="0"/>
              </a:rPr>
              <a:t>Présentation PIDEV</a:t>
            </a:r>
            <a:endParaRPr lang="fr-FR" sz="6000" dirty="0">
              <a:solidFill>
                <a:schemeClr val="bg1"/>
              </a:solidFill>
              <a:latin typeface="Ubuntu Light" pitchFamily="34" charset="0"/>
            </a:endParaRPr>
          </a:p>
        </p:txBody>
      </p:sp>
      <p:pic>
        <p:nvPicPr>
          <p:cNvPr id="1027" name="Picture 3" descr="C:\Users\Amine Gongi\Desktop\Logo Novant\Novant logo 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-18"/>
            <a:ext cx="714380" cy="686727"/>
          </a:xfrm>
          <a:prstGeom prst="rect">
            <a:avLst/>
          </a:prstGeom>
          <a:noFill/>
        </p:spPr>
      </p:pic>
      <p:pic>
        <p:nvPicPr>
          <p:cNvPr id="1028" name="Picture 4" descr="C:\Users\Amine Gongi\Desktop\Esprit 3A\logoEspr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71421"/>
            <a:ext cx="1285852" cy="4056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fr-FR" sz="6600" dirty="0" smtClean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La Problématique</a:t>
            </a:r>
            <a:endParaRPr lang="fr-FR" sz="6600" dirty="0">
              <a:solidFill>
                <a:schemeClr val="bg1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EB06B8F7-1424-4328-B1F8-FD4183FF82B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5026362"/>
            <a:ext cx="9144000" cy="11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  <a:ea typeface="+mj-ea"/>
                <a:cs typeface="+mj-cs"/>
              </a:rPr>
              <a:t>La Problématique</a:t>
            </a: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23554" name="Picture 2" descr="https://scontent.ftun6-1.fna.fbcdn.net/v/t1.15752-9/84037709_485757862073189_641715204043833344_n.jpg?_nc_cat=105&amp;_nc_ohc=1TaHKv3kztoAX-v1eJJ&amp;_nc_ht=scontent.ftun6-1.fna&amp;oh=1cc318f22c0137165b1437a216ca4be0&amp;oe=5EBF8370"/>
          <p:cNvPicPr>
            <a:picLocks noChangeAspect="1" noChangeArrowheads="1"/>
          </p:cNvPicPr>
          <p:nvPr/>
        </p:nvPicPr>
        <p:blipFill>
          <a:blip r:embed="rId2"/>
          <a:srcRect r="442" b="13052"/>
          <a:stretch>
            <a:fillRect/>
          </a:stretch>
        </p:blipFill>
        <p:spPr bwMode="auto">
          <a:xfrm>
            <a:off x="500034" y="1142990"/>
            <a:ext cx="2500330" cy="1428760"/>
          </a:xfrm>
          <a:prstGeom prst="rect">
            <a:avLst/>
          </a:prstGeom>
          <a:noFill/>
        </p:spPr>
      </p:pic>
      <p:pic>
        <p:nvPicPr>
          <p:cNvPr id="23556" name="Picture 4" descr="https://scontent.ftun6-1.fna.fbcdn.net/v/t1.15752-9/83625491_491690414868249_2817560750187347968_n.jpg?_nc_cat=104&amp;_nc_ohc=Ch4wZK4NkekAX80HhJV&amp;_nc_ht=scontent.ftun6-1.fna&amp;oh=b0508bc790b5984276945f9b802f2be8&amp;oe=5ECCB7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16" y="1142990"/>
            <a:ext cx="2500330" cy="1444308"/>
          </a:xfrm>
          <a:prstGeom prst="rect">
            <a:avLst/>
          </a:prstGeom>
          <a:noFill/>
        </p:spPr>
      </p:pic>
      <p:pic>
        <p:nvPicPr>
          <p:cNvPr id="23558" name="Picture 6" descr="https://scontent.ftun6-1.fna.fbcdn.net/v/t1.15752-9/83918343_2459841154271107_2569363334704922624_n.jpg?_nc_cat=104&amp;_nc_ohc=PPuucQQ9DfIAX-K6AYN&amp;_nc_ht=scontent.ftun6-1.fna&amp;oh=254e958982466eadfdff4b77a8e5ed32&amp;oe=5E8F160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142990"/>
            <a:ext cx="2500330" cy="1437690"/>
          </a:xfrm>
          <a:prstGeom prst="rect">
            <a:avLst/>
          </a:prstGeom>
          <a:noFill/>
        </p:spPr>
      </p:pic>
      <p:pic>
        <p:nvPicPr>
          <p:cNvPr id="23560" name="Picture 8" descr="https://scontent.ftun6-1.fna.fbcdn.net/v/t1.15752-9/83708897_2511044025774044_3601501691704246272_n.jpg?_nc_cat=103&amp;_nc_ohc=TSbK1jo6NYgAX97VgNT&amp;_nc_ht=scontent.ftun6-1.fna&amp;oh=3573ef6bfe1d9c2b1247993584011935&amp;oe=5E96C08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5918" y="2994921"/>
            <a:ext cx="2500330" cy="1434217"/>
          </a:xfrm>
          <a:prstGeom prst="rect">
            <a:avLst/>
          </a:prstGeom>
          <a:noFill/>
        </p:spPr>
      </p:pic>
      <p:pic>
        <p:nvPicPr>
          <p:cNvPr id="23562" name="Picture 10" descr="https://scontent.ftun6-1.fna.fbcdn.net/v/t1.15752-9/84016262_2678965552221550_5442026071463559168_n.jpg?_nc_cat=102&amp;_nc_ohc=1YWSOL6VxwgAX9_qwD4&amp;_nc_ht=scontent.ftun6-1.fna&amp;oh=dedf5d5e119d3d05fc0310c5a50dcd27&amp;oe=5ED8DF3C"/>
          <p:cNvPicPr>
            <a:picLocks noChangeAspect="1" noChangeArrowheads="1"/>
          </p:cNvPicPr>
          <p:nvPr/>
        </p:nvPicPr>
        <p:blipFill>
          <a:blip r:embed="rId6"/>
          <a:srcRect t="12500" b="12499"/>
          <a:stretch>
            <a:fillRect/>
          </a:stretch>
        </p:blipFill>
        <p:spPr bwMode="auto">
          <a:xfrm>
            <a:off x="5000628" y="3000378"/>
            <a:ext cx="2500330" cy="14064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fr-FR" sz="6600" dirty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Solution </a:t>
            </a:r>
            <a:r>
              <a:rPr lang="fr-FR" sz="6600" dirty="0" smtClean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Proposée</a:t>
            </a:r>
            <a:endParaRPr lang="fr-FR" sz="6600" dirty="0">
              <a:solidFill>
                <a:schemeClr val="bg1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EB06B8F7-1424-4328-B1F8-FD4183FF82BA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5026362"/>
            <a:ext cx="9144000" cy="11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fr-FR" sz="3200" dirty="0">
                <a:solidFill>
                  <a:srgbClr val="FF9900"/>
                </a:solidFill>
                <a:latin typeface="Ubuntu Light" pitchFamily="34" charset="0"/>
              </a:rPr>
              <a:t>Solution </a:t>
            </a: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Proposée </a:t>
            </a:r>
            <a:endParaRPr lang="fr-FR" sz="3200" dirty="0">
              <a:solidFill>
                <a:srgbClr val="FF9900"/>
              </a:solidFill>
              <a:latin typeface="Ubuntu Light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500034" y="1071552"/>
            <a:ext cx="500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Nestanna</a:t>
            </a:r>
            <a:r>
              <a:rPr lang="fr-FR" dirty="0" smtClean="0"/>
              <a:t> Moula el </a:t>
            </a:r>
            <a:r>
              <a:rPr lang="fr-FR" dirty="0" err="1" smtClean="0"/>
              <a:t>ppt</a:t>
            </a:r>
            <a:r>
              <a:rPr lang="fr-FR" dirty="0" smtClean="0"/>
              <a:t> el partie i9ouli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fr-FR" sz="5400" dirty="0" smtClean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Spécifications Fonctionnelles</a:t>
            </a:r>
            <a:endParaRPr lang="fr-FR" sz="5400" dirty="0">
              <a:solidFill>
                <a:schemeClr val="bg1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0" y="5026362"/>
            <a:ext cx="9144000" cy="11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gradFill flip="none" rotWithShape="1">
                  <a:gsLst>
                    <a:gs pos="0">
                      <a:srgbClr val="FF9900">
                        <a:tint val="66000"/>
                        <a:satMod val="160000"/>
                      </a:srgbClr>
                    </a:gs>
                    <a:gs pos="50000">
                      <a:srgbClr val="FF9900">
                        <a:tint val="44500"/>
                        <a:satMod val="160000"/>
                      </a:srgbClr>
                    </a:gs>
                    <a:gs pos="100000">
                      <a:srgbClr val="FF99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latin typeface="Ubuntu Light" pitchFamily="34" charset="0"/>
              </a:rPr>
              <a:t>Spécifications Fonctionnelles </a:t>
            </a:r>
            <a:endParaRPr lang="fr-FR" sz="3200" dirty="0">
              <a:gradFill flip="none" rotWithShape="1">
                <a:gsLst>
                  <a:gs pos="0">
                    <a:srgbClr val="FF9900">
                      <a:tint val="66000"/>
                      <a:satMod val="160000"/>
                    </a:srgbClr>
                  </a:gs>
                  <a:gs pos="50000">
                    <a:srgbClr val="FF9900">
                      <a:tint val="44500"/>
                      <a:satMod val="160000"/>
                    </a:srgbClr>
                  </a:gs>
                  <a:gs pos="100000">
                    <a:srgbClr val="FF99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atin typeface="Ubuntu Light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5720" y="285734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Besoin Fonctionnel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158" y="1357304"/>
            <a:ext cx="528641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i="1" u="sng" dirty="0" smtClean="0">
                <a:latin typeface="Ubuntu" pitchFamily="34" charset="0"/>
              </a:rPr>
              <a:t>Un Simple utilisateur peut  :</a:t>
            </a:r>
            <a:endParaRPr lang="fr-FR" sz="1400" dirty="0" smtClean="0">
              <a:latin typeface="Ubuntu" pitchFamily="34" charset="0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Faire un don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Envoyer une demande de cagnotte à une organisation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Consulter la liste des cagnottes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Gérer une demande d'aide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Participer à une demande d'aide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Consulter la liste des restaurants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Gérer une demande d'emploi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Consulter la liste des demandes d'emploi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gradFill flip="none" rotWithShape="1">
                  <a:gsLst>
                    <a:gs pos="0">
                      <a:srgbClr val="FF9900">
                        <a:tint val="66000"/>
                        <a:satMod val="160000"/>
                      </a:srgbClr>
                    </a:gs>
                    <a:gs pos="50000">
                      <a:srgbClr val="FF9900">
                        <a:tint val="44500"/>
                        <a:satMod val="160000"/>
                      </a:srgbClr>
                    </a:gs>
                    <a:gs pos="100000">
                      <a:srgbClr val="FF99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latin typeface="Ubuntu Light" pitchFamily="34" charset="0"/>
              </a:rPr>
              <a:t>Spécifications Fonctionnelles </a:t>
            </a:r>
            <a:endParaRPr lang="fr-FR" sz="3200" dirty="0">
              <a:gradFill flip="none" rotWithShape="1">
                <a:gsLst>
                  <a:gs pos="0">
                    <a:srgbClr val="FF9900">
                      <a:tint val="66000"/>
                      <a:satMod val="160000"/>
                    </a:srgbClr>
                  </a:gs>
                  <a:gs pos="50000">
                    <a:srgbClr val="FF9900">
                      <a:tint val="44500"/>
                      <a:satMod val="160000"/>
                    </a:srgbClr>
                  </a:gs>
                  <a:gs pos="100000">
                    <a:srgbClr val="FF99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atin typeface="Ubuntu Light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5720" y="285734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Besoin Fonctionnel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158" y="1857370"/>
            <a:ext cx="5286412" cy="1986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i="1" u="sng" dirty="0" smtClean="0">
                <a:latin typeface="Ubuntu" pitchFamily="34" charset="0"/>
              </a:rPr>
              <a:t>Une Organisation/Association peut 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Gérer une demande d'emploi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Gérer une demande de création de cagnotte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Administrer et Gérer une cagnotte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Consulter les repas offerts disponibles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Prendre une offre de repas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gradFill flip="none" rotWithShape="1">
                  <a:gsLst>
                    <a:gs pos="0">
                      <a:srgbClr val="FF9900">
                        <a:tint val="66000"/>
                        <a:satMod val="160000"/>
                      </a:srgbClr>
                    </a:gs>
                    <a:gs pos="50000">
                      <a:srgbClr val="FF9900">
                        <a:tint val="44500"/>
                        <a:satMod val="160000"/>
                      </a:srgbClr>
                    </a:gs>
                    <a:gs pos="100000">
                      <a:srgbClr val="FF99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latin typeface="Ubuntu Light" pitchFamily="34" charset="0"/>
              </a:rPr>
              <a:t>Spécifications Fonctionnelles </a:t>
            </a:r>
            <a:endParaRPr lang="fr-FR" sz="3200" dirty="0">
              <a:gradFill flip="none" rotWithShape="1">
                <a:gsLst>
                  <a:gs pos="0">
                    <a:srgbClr val="FF9900">
                      <a:tint val="66000"/>
                      <a:satMod val="160000"/>
                    </a:srgbClr>
                  </a:gs>
                  <a:gs pos="50000">
                    <a:srgbClr val="FF9900">
                      <a:tint val="44500"/>
                      <a:satMod val="160000"/>
                    </a:srgbClr>
                  </a:gs>
                  <a:gs pos="100000">
                    <a:srgbClr val="FF99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atin typeface="Ubuntu Light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5720" y="285734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Besoin Fonctionnel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034" y="1714494"/>
            <a:ext cx="314327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i="1" u="sng" dirty="0" smtClean="0">
                <a:latin typeface="Ubuntu" pitchFamily="34" charset="0"/>
              </a:rPr>
              <a:t>Un Restaurant  peut 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Gérer une offre de repas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Enregistrer une donation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Servir un repas</a:t>
            </a:r>
          </a:p>
          <a:p>
            <a:pPr>
              <a:lnSpc>
                <a:spcPct val="150000"/>
              </a:lnSpc>
            </a:pPr>
            <a:r>
              <a:rPr lang="fr-FR" sz="1400" b="1" i="1" u="sng" dirty="0" smtClean="0">
                <a:latin typeface="Ubuntu" pitchFamily="34" charset="0"/>
              </a:rPr>
              <a:t>Une Entreprise peut :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Consulter la liste des demandes d'emploi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6248" y="1714494"/>
            <a:ext cx="4000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i="1" u="sng" dirty="0" smtClean="0">
                <a:latin typeface="Ubuntu" pitchFamily="34" charset="0"/>
              </a:rPr>
              <a:t>Un Administrateur peut :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Administrer les cagnottes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Gérer les publications des demandes d'aides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Administrer une demande d'emploi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>
                <a:latin typeface="Ubuntu" pitchFamily="34" charset="0"/>
              </a:rPr>
              <a:t> Administrer la liste des repas offerts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gradFill flip="none" rotWithShape="1">
                  <a:gsLst>
                    <a:gs pos="0">
                      <a:srgbClr val="FF9900">
                        <a:tint val="66000"/>
                        <a:satMod val="160000"/>
                      </a:srgbClr>
                    </a:gs>
                    <a:gs pos="50000">
                      <a:srgbClr val="FF9900">
                        <a:tint val="44500"/>
                        <a:satMod val="160000"/>
                      </a:srgbClr>
                    </a:gs>
                    <a:gs pos="100000">
                      <a:srgbClr val="FF99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latin typeface="Ubuntu Light" pitchFamily="34" charset="0"/>
              </a:rPr>
              <a:t>Spécifications Fonctionnelles </a:t>
            </a:r>
            <a:endParaRPr lang="fr-FR" sz="3200" dirty="0">
              <a:gradFill flip="none" rotWithShape="1">
                <a:gsLst>
                  <a:gs pos="0">
                    <a:srgbClr val="FF9900">
                      <a:tint val="66000"/>
                      <a:satMod val="160000"/>
                    </a:srgbClr>
                  </a:gs>
                  <a:gs pos="50000">
                    <a:srgbClr val="FF9900">
                      <a:tint val="44500"/>
                      <a:satMod val="160000"/>
                    </a:srgbClr>
                  </a:gs>
                  <a:gs pos="100000">
                    <a:srgbClr val="FF99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atin typeface="Ubuntu Light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1571618"/>
            <a:ext cx="78581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latin typeface="Ubuntu" pitchFamily="34" charset="0"/>
                <a:ea typeface="Calibri" pitchFamily="34" charset="0"/>
                <a:cs typeface="Arial" pitchFamily="34" charset="0"/>
              </a:rPr>
              <a:t> Ergonomie</a:t>
            </a:r>
            <a:endParaRPr lang="fr-FR" sz="800" dirty="0" smtClean="0">
              <a:latin typeface="Ubuntu" pitchFamily="34" charset="0"/>
              <a:cs typeface="Arial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latin typeface="Ubuntu" pitchFamily="34" charset="0"/>
                <a:ea typeface="Calibri" pitchFamily="34" charset="0"/>
                <a:cs typeface="Arial" pitchFamily="34" charset="0"/>
              </a:rPr>
              <a:t> Rapidité </a:t>
            </a:r>
            <a:endParaRPr lang="fr-FR" sz="800" dirty="0" smtClean="0">
              <a:latin typeface="Ubuntu" pitchFamily="34" charset="0"/>
              <a:cs typeface="Arial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latin typeface="Ubuntu" pitchFamily="34" charset="0"/>
                <a:ea typeface="Calibri" pitchFamily="34" charset="0"/>
                <a:cs typeface="Arial" pitchFamily="34" charset="0"/>
              </a:rPr>
              <a:t> Efficacité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latin typeface="Ubuntu" pitchFamily="34" charset="0"/>
                <a:ea typeface="Calibri" pitchFamily="34" charset="0"/>
                <a:cs typeface="Arial" pitchFamily="34" charset="0"/>
              </a:rPr>
              <a:t> Maintenable et </a:t>
            </a:r>
            <a:r>
              <a:rPr lang="fr-FR" sz="2000" dirty="0" err="1" smtClean="0">
                <a:solidFill>
                  <a:srgbClr val="000000"/>
                </a:solidFill>
                <a:latin typeface="Ubuntu" pitchFamily="34" charset="0"/>
                <a:ea typeface="Calibri" pitchFamily="34" charset="0"/>
                <a:cs typeface="Arial" pitchFamily="34" charset="0"/>
              </a:rPr>
              <a:t>Scalable</a:t>
            </a:r>
            <a:endParaRPr lang="fr-FR" sz="2000" dirty="0" smtClean="0">
              <a:solidFill>
                <a:srgbClr val="000000"/>
              </a:solidFill>
              <a:latin typeface="Ubuntu" pitchFamily="34" charset="0"/>
              <a:ea typeface="Calibri" pitchFamily="34" charset="0"/>
              <a:cs typeface="Arial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latin typeface="Ubuntu" pitchFamily="34" charset="0"/>
                <a:ea typeface="Calibri" pitchFamily="34" charset="0"/>
                <a:cs typeface="Arial" pitchFamily="34" charset="0"/>
              </a:rPr>
              <a:t> Compatibilité </a:t>
            </a:r>
            <a:endParaRPr lang="fr-FR" sz="800" dirty="0" smtClean="0">
              <a:latin typeface="Ubuntu" pitchFamily="34" charset="0"/>
              <a:cs typeface="Arial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  <a:latin typeface="Ubuntu" pitchFamily="34" charset="0"/>
                <a:ea typeface="Calibri" pitchFamily="34" charset="0"/>
                <a:cs typeface="Arial" pitchFamily="34" charset="0"/>
              </a:rPr>
              <a:t> Sécurité </a:t>
            </a:r>
            <a:endParaRPr lang="fr-FR" sz="2400" dirty="0" smtClean="0">
              <a:latin typeface="Ubuntu" pitchFamily="34" charset="0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5720" y="285734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Besoin Non Fonctionnel</a:t>
            </a:r>
          </a:p>
        </p:txBody>
      </p:sp>
      <p:pic>
        <p:nvPicPr>
          <p:cNvPr id="20482" name="Picture 2" descr="Résultat de recherche d'images pour &quot;ux ui logo&quot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7884" y="785800"/>
            <a:ext cx="1916102" cy="1605197"/>
          </a:xfrm>
          <a:prstGeom prst="rect">
            <a:avLst/>
          </a:prstGeom>
          <a:noFill/>
        </p:spPr>
      </p:pic>
      <p:pic>
        <p:nvPicPr>
          <p:cNvPr id="20484" name="Picture 4" descr="Résultat de recherche d'images pour &quot;maintenance logo&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2032003"/>
            <a:ext cx="1991782" cy="1325565"/>
          </a:xfrm>
          <a:prstGeom prst="rect">
            <a:avLst/>
          </a:prstGeom>
          <a:noFill/>
        </p:spPr>
      </p:pic>
      <p:pic>
        <p:nvPicPr>
          <p:cNvPr id="20486" name="Picture 6" descr="Résultat de recherche d'images pour &quot;compatibilité logo&quot;"/>
          <p:cNvPicPr>
            <a:picLocks noChangeAspect="1" noChangeArrowheads="1"/>
          </p:cNvPicPr>
          <p:nvPr/>
        </p:nvPicPr>
        <p:blipFill>
          <a:blip r:embed="rId4" cstate="print"/>
          <a:srcRect l="17115" t="12978" r="21273" b="28622"/>
          <a:stretch>
            <a:fillRect/>
          </a:stretch>
        </p:blipFill>
        <p:spPr bwMode="auto">
          <a:xfrm>
            <a:off x="6143636" y="3357568"/>
            <a:ext cx="1285884" cy="12858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fr-FR" sz="6000" dirty="0" smtClean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Diagramme des cas d'utilisation général</a:t>
            </a:r>
            <a:endParaRPr lang="fr-FR" sz="6000" dirty="0">
              <a:solidFill>
                <a:schemeClr val="bg1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EB06B8F7-1424-4328-B1F8-FD4183FF82B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5026362"/>
            <a:ext cx="9144000" cy="11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97819"/>
            <a:ext cx="9144000" cy="1688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60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Ubuntu Light" pitchFamily="34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Cas d’Utilisation général</a:t>
            </a:r>
            <a:endParaRPr lang="fr-FR" sz="3200" dirty="0">
              <a:solidFill>
                <a:srgbClr val="FF9900"/>
              </a:solidFill>
              <a:latin typeface="Ubuntu Light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40963" name="Picture 3" descr="D:\logiquement_final_use_case.jpg"/>
          <p:cNvPicPr>
            <a:picLocks noChangeAspect="1" noChangeArrowheads="1"/>
          </p:cNvPicPr>
          <p:nvPr/>
        </p:nvPicPr>
        <p:blipFill>
          <a:blip r:embed="rId2" cstate="print"/>
          <a:srcRect r="4705" b="2193"/>
          <a:stretch>
            <a:fillRect/>
          </a:stretch>
        </p:blipFill>
        <p:spPr bwMode="auto">
          <a:xfrm>
            <a:off x="5429256" y="115738"/>
            <a:ext cx="2500330" cy="48849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40962" name="Picture 2" descr="D:\logiquement_final_use_case.jpg"/>
          <p:cNvPicPr>
            <a:picLocks noChangeAspect="1" noChangeArrowheads="1"/>
          </p:cNvPicPr>
          <p:nvPr/>
        </p:nvPicPr>
        <p:blipFill>
          <a:blip r:embed="rId2"/>
          <a:srcRect r="4411" b="67397"/>
          <a:stretch>
            <a:fillRect/>
          </a:stretch>
        </p:blipFill>
        <p:spPr bwMode="auto">
          <a:xfrm>
            <a:off x="1071538" y="571486"/>
            <a:ext cx="6932181" cy="45005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40962" name="Picture 2" descr="D:\logiquement_final_use_case.jpg"/>
          <p:cNvPicPr>
            <a:picLocks noChangeAspect="1" noChangeArrowheads="1"/>
          </p:cNvPicPr>
          <p:nvPr/>
        </p:nvPicPr>
        <p:blipFill>
          <a:blip r:embed="rId2"/>
          <a:srcRect t="36742" r="4411" b="30138"/>
          <a:stretch>
            <a:fillRect/>
          </a:stretch>
        </p:blipFill>
        <p:spPr bwMode="auto">
          <a:xfrm>
            <a:off x="1071538" y="-18"/>
            <a:ext cx="6932181" cy="4572014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40962" name="Picture 2" descr="D:\logiquement_final_use_case.jpg"/>
          <p:cNvPicPr>
            <a:picLocks noChangeAspect="1" noChangeArrowheads="1"/>
          </p:cNvPicPr>
          <p:nvPr/>
        </p:nvPicPr>
        <p:blipFill>
          <a:blip r:embed="rId2"/>
          <a:srcRect t="69862" r="4411" b="2193"/>
          <a:stretch>
            <a:fillRect/>
          </a:stretch>
        </p:blipFill>
        <p:spPr bwMode="auto">
          <a:xfrm>
            <a:off x="1068843" y="0"/>
            <a:ext cx="6932181" cy="3857688"/>
          </a:xfrm>
          <a:prstGeom prst="rect">
            <a:avLst/>
          </a:prstGeom>
          <a:noFill/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fr-FR" sz="6000" dirty="0" smtClean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Maquettes </a:t>
            </a:r>
            <a:r>
              <a:rPr lang="fr-FR" sz="6000" dirty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des interfaces</a:t>
            </a:r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EB06B8F7-1424-4328-B1F8-FD4183FF82B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5026362"/>
            <a:ext cx="9144000" cy="11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142858"/>
            <a:ext cx="942972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Logo de L’application</a:t>
            </a:r>
          </a:p>
          <a:p>
            <a:pPr>
              <a:spcBef>
                <a:spcPct val="0"/>
              </a:spcBef>
            </a:pPr>
            <a:endParaRPr lang="fr-FR" sz="3200" dirty="0" smtClean="0">
              <a:solidFill>
                <a:srgbClr val="FF9900"/>
              </a:solidFill>
              <a:latin typeface="Ubuntu Light" pitchFamily="34" charset="0"/>
            </a:endParaRPr>
          </a:p>
        </p:txBody>
      </p:sp>
      <p:pic>
        <p:nvPicPr>
          <p:cNvPr id="3078" name="Picture 6" descr="C:\Users\Amine Gongi\Desktop\DoN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290" y="1571618"/>
            <a:ext cx="6314152" cy="2000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3074" name="Picture 2" descr="C:\Users\Amine Gongi\Desktop\Maquette\desktop\Web 1920 –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428742"/>
            <a:ext cx="1805462" cy="2646362"/>
          </a:xfrm>
          <a:prstGeom prst="rect">
            <a:avLst/>
          </a:prstGeom>
          <a:noFill/>
        </p:spPr>
      </p:pic>
      <p:pic>
        <p:nvPicPr>
          <p:cNvPr id="3075" name="Picture 3" descr="C:\Users\Amine Gongi\Desktop\Maquette\desktop\Web 1920 – 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7109" y="785800"/>
            <a:ext cx="3175023" cy="1785950"/>
          </a:xfrm>
          <a:prstGeom prst="rect">
            <a:avLst/>
          </a:prstGeom>
          <a:noFill/>
        </p:spPr>
      </p:pic>
      <p:pic>
        <p:nvPicPr>
          <p:cNvPr id="3076" name="Picture 4" descr="C:\Users\Amine Gongi\Desktop\Maquette\desktop\Web 1920 – 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785800"/>
            <a:ext cx="3175022" cy="1785950"/>
          </a:xfrm>
          <a:prstGeom prst="rect">
            <a:avLst/>
          </a:prstGeom>
          <a:noFill/>
        </p:spPr>
      </p:pic>
      <p:pic>
        <p:nvPicPr>
          <p:cNvPr id="3077" name="Picture 5" descr="C:\Users\Amine Gongi\Desktop\Maquette\desktop\Web 1920 – 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7422" y="2857502"/>
            <a:ext cx="3143272" cy="1785950"/>
          </a:xfrm>
          <a:prstGeom prst="rect">
            <a:avLst/>
          </a:prstGeom>
          <a:noFill/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gradFill flip="none" rotWithShape="1">
                  <a:gsLst>
                    <a:gs pos="0">
                      <a:srgbClr val="FF9900">
                        <a:tint val="66000"/>
                        <a:satMod val="160000"/>
                      </a:srgbClr>
                    </a:gs>
                    <a:gs pos="50000">
                      <a:srgbClr val="FF9900">
                        <a:tint val="44500"/>
                        <a:satMod val="160000"/>
                      </a:srgbClr>
                    </a:gs>
                    <a:gs pos="100000">
                      <a:srgbClr val="FF99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latin typeface="Ubuntu Light" pitchFamily="34" charset="0"/>
              </a:rPr>
              <a:t>Maquette des interfaces</a:t>
            </a:r>
            <a:endParaRPr lang="fr-FR" sz="3200" dirty="0">
              <a:gradFill flip="none" rotWithShape="1">
                <a:gsLst>
                  <a:gs pos="0">
                    <a:srgbClr val="FF9900">
                      <a:tint val="66000"/>
                      <a:satMod val="160000"/>
                    </a:srgbClr>
                  </a:gs>
                  <a:gs pos="50000">
                    <a:srgbClr val="FF9900">
                      <a:tint val="44500"/>
                      <a:satMod val="160000"/>
                    </a:srgbClr>
                  </a:gs>
                  <a:gs pos="100000">
                    <a:srgbClr val="FF99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atin typeface="Ubuntu Light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85720" y="285734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Interface Desktop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1026" name="Picture 2" descr="C:\Users\Amine Gongi\Desktop\Maquette\Web 1920 – 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1692" y="785800"/>
            <a:ext cx="3005928" cy="4086185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gradFill flip="none" rotWithShape="1">
                  <a:gsLst>
                    <a:gs pos="0">
                      <a:srgbClr val="FF9900">
                        <a:tint val="66000"/>
                        <a:satMod val="160000"/>
                      </a:srgbClr>
                    </a:gs>
                    <a:gs pos="50000">
                      <a:srgbClr val="FF9900">
                        <a:tint val="44500"/>
                        <a:satMod val="160000"/>
                      </a:srgbClr>
                    </a:gs>
                    <a:gs pos="100000">
                      <a:srgbClr val="FF99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latin typeface="Ubuntu Light" pitchFamily="34" charset="0"/>
              </a:rPr>
              <a:t>Maquette des interfaces</a:t>
            </a:r>
            <a:endParaRPr lang="fr-FR" sz="3200" dirty="0">
              <a:gradFill flip="none" rotWithShape="1">
                <a:gsLst>
                  <a:gs pos="0">
                    <a:srgbClr val="FF9900">
                      <a:tint val="66000"/>
                      <a:satMod val="160000"/>
                    </a:srgbClr>
                  </a:gs>
                  <a:gs pos="50000">
                    <a:srgbClr val="FF9900">
                      <a:tint val="44500"/>
                      <a:satMod val="160000"/>
                    </a:srgbClr>
                  </a:gs>
                  <a:gs pos="100000">
                    <a:srgbClr val="FF99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atin typeface="Ubuntu Light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5720" y="285734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Interface Web</a:t>
            </a:r>
          </a:p>
        </p:txBody>
      </p:sp>
      <p:pic>
        <p:nvPicPr>
          <p:cNvPr id="10" name="Picture 23" descr="C:\Users\Amine Gongi\Desktop\Esprit 3A\PIDEV\Web Bleu.PNG"/>
          <p:cNvPicPr>
            <a:picLocks noChangeAspect="1" noChangeArrowheads="1"/>
          </p:cNvPicPr>
          <p:nvPr/>
        </p:nvPicPr>
        <p:blipFill>
          <a:blip r:embed="rId3" cstate="print"/>
          <a:srcRect t="10481" r="1250"/>
          <a:stretch>
            <a:fillRect/>
          </a:stretch>
        </p:blipFill>
        <p:spPr bwMode="auto">
          <a:xfrm>
            <a:off x="4714876" y="785800"/>
            <a:ext cx="3782614" cy="1857388"/>
          </a:xfrm>
          <a:prstGeom prst="rect">
            <a:avLst/>
          </a:prstGeom>
          <a:noFill/>
        </p:spPr>
      </p:pic>
      <p:pic>
        <p:nvPicPr>
          <p:cNvPr id="1027" name="Picture 3" descr="C:\Users\Amine Gongi\Desktop\Esprit 3A\PIDEV\Web Orange.PNG"/>
          <p:cNvPicPr>
            <a:picLocks noChangeAspect="1" noChangeArrowheads="1"/>
          </p:cNvPicPr>
          <p:nvPr/>
        </p:nvPicPr>
        <p:blipFill>
          <a:blip r:embed="rId4" cstate="print"/>
          <a:srcRect t="9945" r="1692"/>
          <a:stretch>
            <a:fillRect/>
          </a:stretch>
        </p:blipFill>
        <p:spPr bwMode="auto">
          <a:xfrm>
            <a:off x="4714876" y="2907654"/>
            <a:ext cx="3786214" cy="18786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2050" name="Picture 2" descr="C:\Users\Amine Gongi\Desktop\Maquette\mobile\iPhone 6-7-8 Plus – 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000114"/>
            <a:ext cx="2062761" cy="3667132"/>
          </a:xfrm>
          <a:prstGeom prst="rect">
            <a:avLst/>
          </a:prstGeom>
          <a:noFill/>
        </p:spPr>
      </p:pic>
      <p:pic>
        <p:nvPicPr>
          <p:cNvPr id="2051" name="Picture 3" descr="C:\Users\Amine Gongi\Desktop\Maquette\mobile\iPhone 6-7-8 Plus – 44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12" y="1000114"/>
            <a:ext cx="2062761" cy="3667132"/>
          </a:xfrm>
          <a:prstGeom prst="rect">
            <a:avLst/>
          </a:prstGeom>
          <a:noFill/>
        </p:spPr>
      </p:pic>
      <p:pic>
        <p:nvPicPr>
          <p:cNvPr id="2052" name="Picture 4" descr="C:\Users\Amine Gongi\Desktop\Maquette\mobile\iPhone 6-7-8 Plus – 0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8992" y="1000114"/>
            <a:ext cx="2062761" cy="3667132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gradFill flip="none" rotWithShape="1">
                  <a:gsLst>
                    <a:gs pos="0">
                      <a:srgbClr val="FF9900">
                        <a:tint val="66000"/>
                        <a:satMod val="160000"/>
                      </a:srgbClr>
                    </a:gs>
                    <a:gs pos="50000">
                      <a:srgbClr val="FF9900">
                        <a:tint val="44500"/>
                        <a:satMod val="160000"/>
                      </a:srgbClr>
                    </a:gs>
                    <a:gs pos="100000">
                      <a:srgbClr val="FF9900">
                        <a:tint val="23500"/>
                        <a:satMod val="160000"/>
                      </a:srgbClr>
                    </a:gs>
                  </a:gsLst>
                  <a:lin ang="5400000" scaled="1"/>
                  <a:tileRect/>
                </a:gradFill>
                <a:latin typeface="Ubuntu Light" pitchFamily="34" charset="0"/>
              </a:rPr>
              <a:t>Maquette des interfaces</a:t>
            </a:r>
            <a:endParaRPr lang="fr-FR" sz="3200" dirty="0">
              <a:gradFill flip="none" rotWithShape="1">
                <a:gsLst>
                  <a:gs pos="0">
                    <a:srgbClr val="FF9900">
                      <a:tint val="66000"/>
                      <a:satMod val="160000"/>
                    </a:srgbClr>
                  </a:gs>
                  <a:gs pos="50000">
                    <a:srgbClr val="FF9900">
                      <a:tint val="44500"/>
                      <a:satMod val="160000"/>
                    </a:srgbClr>
                  </a:gs>
                  <a:gs pos="100000">
                    <a:srgbClr val="FF990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atin typeface="Ubuntu Light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85720" y="285734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Interface Mobile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fr-FR" sz="6000" dirty="0" smtClean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API / Framework</a:t>
            </a:r>
            <a:endParaRPr lang="fr-FR" sz="6000" dirty="0">
              <a:solidFill>
                <a:schemeClr val="bg1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EB06B8F7-1424-4328-B1F8-FD4183FF82B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5026362"/>
            <a:ext cx="9144000" cy="11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214296"/>
            <a:ext cx="3929058" cy="714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rapezoid 5"/>
          <p:cNvSpPr/>
          <p:nvPr/>
        </p:nvSpPr>
        <p:spPr>
          <a:xfrm>
            <a:off x="3500430" y="214296"/>
            <a:ext cx="1143008" cy="714380"/>
          </a:xfrm>
          <a:prstGeom prst="trapezoid">
            <a:avLst>
              <a:gd name="adj" fmla="val 56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214295"/>
            <a:ext cx="9144000" cy="714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Ubuntu Light" pitchFamily="34" charset="0"/>
                <a:ea typeface="+mj-ea"/>
                <a:cs typeface="+mj-cs"/>
              </a:rPr>
              <a:t>Plan de la</a:t>
            </a:r>
            <a:r>
              <a:rPr kumimoji="0" lang="fr-FR" sz="3200" i="0" u="none" strike="noStrike" kern="1200" cap="none" spc="0" normalizeH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Ubuntu Light" pitchFamily="34" charset="0"/>
                <a:ea typeface="+mj-ea"/>
                <a:cs typeface="+mj-cs"/>
              </a:rPr>
              <a:t> Présentation</a:t>
            </a:r>
            <a:endParaRPr kumimoji="0" lang="fr-FR" sz="3200" i="0" u="none" strike="noStrike" kern="1200" cap="none" spc="0" normalizeH="0" baseline="0" noProof="0" dirty="0" smtClean="0">
              <a:ln>
                <a:noFill/>
              </a:ln>
              <a:solidFill>
                <a:srgbClr val="FF9900"/>
              </a:solidFill>
              <a:effectLst/>
              <a:uLnTx/>
              <a:uFillTx/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 flipV="1">
            <a:off x="0" y="5026362"/>
            <a:ext cx="9144000" cy="11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1472" y="1142990"/>
            <a:ext cx="67866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1600" dirty="0" smtClean="0">
                <a:solidFill>
                  <a:schemeClr val="bg1"/>
                </a:solidFill>
                <a:latin typeface="Ubuntu" pitchFamily="34" charset="0"/>
              </a:rPr>
              <a:t>Etude de l’Existant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</a:pPr>
            <a:r>
              <a:rPr lang="fr-FR" sz="1600" dirty="0" smtClean="0">
                <a:solidFill>
                  <a:schemeClr val="bg1"/>
                </a:solidFill>
                <a:latin typeface="Ubuntu" pitchFamily="34" charset="0"/>
              </a:rPr>
              <a:t>Critique de l‘Existant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</a:pPr>
            <a:r>
              <a:rPr lang="fr-FR" sz="1600" dirty="0" smtClean="0">
                <a:solidFill>
                  <a:schemeClr val="bg1"/>
                </a:solidFill>
                <a:latin typeface="Ubuntu" pitchFamily="34" charset="0"/>
              </a:rPr>
              <a:t>La Problématique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</a:pPr>
            <a:r>
              <a:rPr lang="fr-FR" sz="1600" dirty="0" smtClean="0">
                <a:solidFill>
                  <a:schemeClr val="bg1"/>
                </a:solidFill>
                <a:latin typeface="Ubuntu" pitchFamily="34" charset="0"/>
              </a:rPr>
              <a:t>Solution Proposée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</a:pPr>
            <a:r>
              <a:rPr lang="fr-FR" sz="1600" dirty="0" smtClean="0">
                <a:solidFill>
                  <a:schemeClr val="bg1"/>
                </a:solidFill>
                <a:latin typeface="Ubuntu" pitchFamily="34" charset="0"/>
              </a:rPr>
              <a:t>Spécifications Fonctionnelles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</a:pPr>
            <a:r>
              <a:rPr lang="fr-FR" sz="1600" dirty="0" smtClean="0">
                <a:solidFill>
                  <a:schemeClr val="bg1"/>
                </a:solidFill>
                <a:latin typeface="Ubuntu" pitchFamily="34" charset="0"/>
              </a:rPr>
              <a:t>Diagramme des cas d'utilisation général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</a:pPr>
            <a:r>
              <a:rPr lang="fr-FR" sz="1600" dirty="0" smtClean="0">
                <a:solidFill>
                  <a:schemeClr val="bg1"/>
                </a:solidFill>
                <a:latin typeface="Ubuntu" pitchFamily="34" charset="0"/>
              </a:rPr>
              <a:t>Maquettes des interfaces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</a:pPr>
            <a:r>
              <a:rPr lang="fr-FR" sz="1600" dirty="0" smtClean="0">
                <a:solidFill>
                  <a:schemeClr val="bg1"/>
                </a:solidFill>
                <a:latin typeface="Ubuntu" pitchFamily="34" charset="0"/>
              </a:rPr>
              <a:t>API / Framework</a:t>
            </a:r>
          </a:p>
          <a:p>
            <a:pPr marL="342900" lvl="0" indent="-342900">
              <a:lnSpc>
                <a:spcPct val="150000"/>
              </a:lnSpc>
              <a:buFontTx/>
              <a:buAutoNum type="arabicPeriod"/>
            </a:pPr>
            <a:r>
              <a:rPr lang="fr-FR" sz="1600" dirty="0" smtClean="0">
                <a:solidFill>
                  <a:schemeClr val="bg1"/>
                </a:solidFill>
                <a:latin typeface="Ubuntu" pitchFamily="34" charset="0"/>
              </a:rPr>
              <a:t>Stratégie Marketing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sz="1600" dirty="0" smtClean="0">
              <a:solidFill>
                <a:schemeClr val="bg1"/>
              </a:solidFill>
              <a:latin typeface="Ubuntu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API / Framework</a:t>
            </a:r>
            <a:endParaRPr lang="fr-FR" sz="3200" dirty="0">
              <a:solidFill>
                <a:srgbClr val="FF9900"/>
              </a:solidFill>
              <a:latin typeface="Ubuntu Light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5135" name="Picture 15" descr="C:\Users\Amine Gongi\Desktop\Esprit 3A\PIDEV\api\map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192403"/>
            <a:ext cx="1214446" cy="1214446"/>
          </a:xfrm>
          <a:prstGeom prst="rect">
            <a:avLst/>
          </a:prstGeom>
          <a:noFill/>
        </p:spPr>
      </p:pic>
      <p:pic>
        <p:nvPicPr>
          <p:cNvPr id="5136" name="Picture 16" descr="C:\Users\Amine Gongi\Desktop\Esprit 3A\PIDEV\api\orange.png"/>
          <p:cNvPicPr>
            <a:picLocks noChangeAspect="1" noChangeArrowheads="1"/>
          </p:cNvPicPr>
          <p:nvPr/>
        </p:nvPicPr>
        <p:blipFill>
          <a:blip r:embed="rId3" cstate="print"/>
          <a:srcRect l="14286" t="19047" r="14286" b="14286"/>
          <a:stretch>
            <a:fillRect/>
          </a:stretch>
        </p:blipFill>
        <p:spPr bwMode="auto">
          <a:xfrm>
            <a:off x="7358082" y="2906915"/>
            <a:ext cx="1071570" cy="1000132"/>
          </a:xfrm>
          <a:prstGeom prst="rect">
            <a:avLst/>
          </a:prstGeom>
          <a:noFill/>
        </p:spPr>
      </p:pic>
      <p:pic>
        <p:nvPicPr>
          <p:cNvPr id="5137" name="Picture 17" descr="C:\Users\Amine Gongi\Desktop\Esprit 3A\PIDEV\api\mailboxvalidator-fb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54" y="1263841"/>
            <a:ext cx="1714511" cy="900119"/>
          </a:xfrm>
          <a:prstGeom prst="rect">
            <a:avLst/>
          </a:prstGeom>
          <a:noFill/>
        </p:spPr>
      </p:pic>
      <p:pic>
        <p:nvPicPr>
          <p:cNvPr id="5138" name="Picture 18" descr="C:\Users\Amine Gongi\Desktop\Esprit 3A\PIDEV\api\twili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48" y="1263841"/>
            <a:ext cx="2166953" cy="1000132"/>
          </a:xfrm>
          <a:prstGeom prst="rect">
            <a:avLst/>
          </a:prstGeom>
          <a:noFill/>
        </p:spPr>
      </p:pic>
      <p:pic>
        <p:nvPicPr>
          <p:cNvPr id="5139" name="Picture 19" descr="C:\Users\Amine Gongi\Desktop\Esprit 3A\PIDEV\api\Bitpay-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2978353"/>
            <a:ext cx="2000232" cy="1025233"/>
          </a:xfrm>
          <a:prstGeom prst="rect">
            <a:avLst/>
          </a:prstGeom>
          <a:noFill/>
        </p:spPr>
      </p:pic>
      <p:pic>
        <p:nvPicPr>
          <p:cNvPr id="5140" name="Picture 20" descr="C:\Users\Amine Gongi\Desktop\Esprit 3A\PIDEV\api\paypal-784404_960_72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14546" y="3049791"/>
            <a:ext cx="1971662" cy="985831"/>
          </a:xfrm>
          <a:prstGeom prst="rect">
            <a:avLst/>
          </a:prstGeom>
          <a:noFill/>
        </p:spPr>
      </p:pic>
      <p:pic>
        <p:nvPicPr>
          <p:cNvPr id="5141" name="Picture 21" descr="C:\Users\Amine Gongi\Desktop\Esprit 3A\PIDEV\api\pusher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14876" y="3264105"/>
            <a:ext cx="1857388" cy="489436"/>
          </a:xfrm>
          <a:prstGeom prst="rect">
            <a:avLst/>
          </a:prstGeom>
          <a:noFill/>
        </p:spPr>
      </p:pic>
      <p:pic>
        <p:nvPicPr>
          <p:cNvPr id="5142" name="Picture 22" descr="C:\Users\Amine Gongi\Desktop\Esprit 3A\PIDEV\api\messenger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00232" y="1335279"/>
            <a:ext cx="2046877" cy="78104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0" y="2335411"/>
            <a:ext cx="1785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Ubuntu" pitchFamily="34" charset="0"/>
              </a:rPr>
              <a:t>Google </a:t>
            </a:r>
            <a:r>
              <a:rPr lang="fr-FR" sz="1400" dirty="0" err="1" smtClean="0">
                <a:latin typeface="Ubuntu" pitchFamily="34" charset="0"/>
              </a:rPr>
              <a:t>Maps</a:t>
            </a:r>
            <a:r>
              <a:rPr lang="fr-FR" sz="1400" dirty="0" smtClean="0">
                <a:latin typeface="Ubuntu" pitchFamily="34" charset="0"/>
              </a:rPr>
              <a:t> API</a:t>
            </a:r>
            <a:endParaRPr lang="fr-FR" sz="1400" dirty="0">
              <a:latin typeface="Ubuntu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00232" y="2335411"/>
            <a:ext cx="1785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Ubuntu" pitchFamily="34" charset="0"/>
              </a:rPr>
              <a:t>Messenger API</a:t>
            </a:r>
            <a:endParaRPr lang="fr-FR" sz="1400" dirty="0">
              <a:latin typeface="Ubuntu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00562" y="2335411"/>
            <a:ext cx="1785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Ubuntu" pitchFamily="34" charset="0"/>
              </a:rPr>
              <a:t>Twilio</a:t>
            </a:r>
            <a:r>
              <a:rPr lang="fr-FR" sz="1400" dirty="0" smtClean="0">
                <a:latin typeface="Ubuntu" pitchFamily="34" charset="0"/>
              </a:rPr>
              <a:t> API</a:t>
            </a:r>
            <a:endParaRPr lang="fr-FR" sz="1400" dirty="0">
              <a:latin typeface="Ubuntu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15140" y="2335411"/>
            <a:ext cx="2285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Ubuntu" pitchFamily="34" charset="0"/>
              </a:rPr>
              <a:t>Mailbox</a:t>
            </a:r>
            <a:r>
              <a:rPr lang="fr-FR" sz="1400" dirty="0" smtClean="0">
                <a:latin typeface="Ubuntu" pitchFamily="34" charset="0"/>
              </a:rPr>
              <a:t> </a:t>
            </a:r>
            <a:r>
              <a:rPr lang="fr-FR" sz="1400" dirty="0" err="1" smtClean="0">
                <a:latin typeface="Ubuntu" pitchFamily="34" charset="0"/>
              </a:rPr>
              <a:t>Validator</a:t>
            </a:r>
            <a:r>
              <a:rPr lang="fr-FR" sz="1400" dirty="0" smtClean="0">
                <a:latin typeface="Ubuntu" pitchFamily="34" charset="0"/>
              </a:rPr>
              <a:t> API</a:t>
            </a:r>
            <a:endParaRPr lang="fr-FR" sz="1400" dirty="0">
              <a:latin typeface="Ubuntu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06" y="3978485"/>
            <a:ext cx="1785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Ubuntu" pitchFamily="34" charset="0"/>
              </a:rPr>
              <a:t>BitPay</a:t>
            </a:r>
            <a:r>
              <a:rPr lang="fr-FR" sz="1400" dirty="0" smtClean="0">
                <a:latin typeface="Ubuntu" pitchFamily="34" charset="0"/>
              </a:rPr>
              <a:t> API</a:t>
            </a:r>
            <a:endParaRPr lang="fr-FR" sz="1400" dirty="0">
              <a:latin typeface="Ubuntu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57422" y="3978485"/>
            <a:ext cx="1785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Ubuntu" pitchFamily="34" charset="0"/>
              </a:rPr>
              <a:t>PayPal</a:t>
            </a:r>
            <a:r>
              <a:rPr lang="fr-FR" sz="1400" dirty="0" smtClean="0">
                <a:latin typeface="Ubuntu" pitchFamily="34" charset="0"/>
              </a:rPr>
              <a:t> API</a:t>
            </a:r>
            <a:endParaRPr lang="fr-FR" sz="1400" dirty="0">
              <a:latin typeface="Ubuntu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57752" y="3978485"/>
            <a:ext cx="1785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 smtClean="0">
                <a:latin typeface="Ubuntu" pitchFamily="34" charset="0"/>
              </a:rPr>
              <a:t>Pusher</a:t>
            </a:r>
            <a:r>
              <a:rPr lang="fr-FR" sz="1400" dirty="0" smtClean="0">
                <a:latin typeface="Ubuntu" pitchFamily="34" charset="0"/>
              </a:rPr>
              <a:t> API</a:t>
            </a:r>
            <a:endParaRPr lang="fr-FR" sz="1400" dirty="0">
              <a:latin typeface="Ubuntu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86546" y="3978485"/>
            <a:ext cx="2285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latin typeface="Ubuntu" pitchFamily="34" charset="0"/>
              </a:rPr>
              <a:t>Orange SMS API</a:t>
            </a:r>
            <a:endParaRPr lang="fr-FR" sz="1400" dirty="0">
              <a:latin typeface="Ubuntu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fr-FR" sz="6000" dirty="0" smtClean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Stratégie Marketing</a:t>
            </a:r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EB06B8F7-1424-4328-B1F8-FD4183FF82B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5026362"/>
            <a:ext cx="9144000" cy="11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Stratégie Marketing</a:t>
            </a: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673C353-7A8A-401F-A65F-A25B99F5C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4" y="928676"/>
            <a:ext cx="6106716" cy="1867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141FCEE-1576-461F-80FF-F9585C82C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49" y="2944601"/>
            <a:ext cx="4371975" cy="1328738"/>
          </a:xfrm>
          <a:prstGeom prst="rect">
            <a:avLst/>
          </a:prstGeom>
        </p:spPr>
      </p:pic>
      <p:pic>
        <p:nvPicPr>
          <p:cNvPr id="10" name="Picture 2" descr="Résultat de recherche d'images pour &quot;lidl logo&quot;">
            <a:extLst>
              <a:ext uri="{FF2B5EF4-FFF2-40B4-BE49-F238E27FC236}">
                <a16:creationId xmlns="" xmlns:a16="http://schemas.microsoft.com/office/drawing/2014/main" id="{68A2A36F-191E-4141-8987-660F6A50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959" y="3019611"/>
            <a:ext cx="2228850" cy="12537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Stratégie Marketing</a:t>
            </a: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11" name="Picture 2" descr="Résultat de recherche d'images pour &quot;coca cola grinta&quot;">
            <a:extLst>
              <a:ext uri="{FF2B5EF4-FFF2-40B4-BE49-F238E27FC236}">
                <a16:creationId xmlns="" xmlns:a16="http://schemas.microsoft.com/office/drawing/2014/main" id="{C80703FB-9A38-4482-9F0A-9BD2B76BE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42" y="928676"/>
            <a:ext cx="5715000" cy="39504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Stratégie Marketing</a:t>
            </a: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34</a:t>
            </a:fld>
            <a:endParaRPr lang="fr-FR" dirty="0"/>
          </a:p>
        </p:txBody>
      </p:sp>
      <p:grpSp>
        <p:nvGrpSpPr>
          <p:cNvPr id="11" name="Group 4">
            <a:extLst>
              <a:ext uri="{FF2B5EF4-FFF2-40B4-BE49-F238E27FC236}">
                <a16:creationId xmlns="" xmlns:a16="http://schemas.microsoft.com/office/drawing/2014/main" id="{A5382504-A6E5-4321-9C8F-D810E2F6D869}"/>
              </a:ext>
            </a:extLst>
          </p:cNvPr>
          <p:cNvGrpSpPr/>
          <p:nvPr/>
        </p:nvGrpSpPr>
        <p:grpSpPr>
          <a:xfrm>
            <a:off x="1142976" y="714362"/>
            <a:ext cx="819150" cy="754245"/>
            <a:chOff x="5549900" y="1143958"/>
            <a:chExt cx="1092200" cy="1005660"/>
          </a:xfrm>
        </p:grpSpPr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1A379EC8-D354-4CCF-A051-498BD1FF21D7}"/>
                </a:ext>
              </a:extLst>
            </p:cNvPr>
            <p:cNvSpPr/>
            <p:nvPr/>
          </p:nvSpPr>
          <p:spPr>
            <a:xfrm>
              <a:off x="5549900" y="1143958"/>
              <a:ext cx="1092200" cy="10056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B21D7226-FEC7-4BCB-8931-344282CFACD1}"/>
                </a:ext>
              </a:extLst>
            </p:cNvPr>
            <p:cNvSpPr/>
            <p:nvPr/>
          </p:nvSpPr>
          <p:spPr>
            <a:xfrm>
              <a:off x="5727700" y="1381939"/>
              <a:ext cx="812800" cy="579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6000"/>
                </a:lnSpc>
                <a:spcAft>
                  <a:spcPts val="600"/>
                </a:spcAft>
              </a:pPr>
              <a:r>
                <a:rPr lang="fr-FR" sz="2100" b="1" dirty="0">
                  <a:ln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XP</a:t>
              </a:r>
              <a:r>
                <a:rPr lang="fr-FR" sz="2100" dirty="0">
                  <a:solidFill>
                    <a:srgbClr val="FF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endParaRPr lang="fr-FR" sz="9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2" descr="Image associée">
            <a:extLst>
              <a:ext uri="{FF2B5EF4-FFF2-40B4-BE49-F238E27FC236}">
                <a16:creationId xmlns="" xmlns:a16="http://schemas.microsoft.com/office/drawing/2014/main" id="{1CE07476-98DF-46CC-A888-8BD6A7A9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12" y="2071696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ésultat de recherche d'images pour &quot;cv&quot;">
            <a:extLst>
              <a:ext uri="{FF2B5EF4-FFF2-40B4-BE49-F238E27FC236}">
                <a16:creationId xmlns="" xmlns:a16="http://schemas.microsoft.com/office/drawing/2014/main" id="{691EC853-C95B-4C82-8CAF-529231D90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94" y="785800"/>
            <a:ext cx="2814011" cy="39818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7298DD1A-3014-4448-B032-E3EDFDB421DA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rot="16200000" flipH="1">
            <a:off x="1260537" y="1760620"/>
            <a:ext cx="603089" cy="19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1DE3088C-FCF3-464F-AB40-BB54C608D67A}"/>
              </a:ext>
            </a:extLst>
          </p:cNvPr>
          <p:cNvCxnSpPr>
            <a:stCxn id="14" idx="3"/>
          </p:cNvCxnSpPr>
          <p:nvPr/>
        </p:nvCxnSpPr>
        <p:spPr>
          <a:xfrm flipV="1">
            <a:off x="2714612" y="2928940"/>
            <a:ext cx="2786082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</a:rPr>
              <a:t>Stratégie Marketing</a:t>
            </a: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  <a:p>
            <a:pPr lvl="0">
              <a:spcBef>
                <a:spcPct val="0"/>
              </a:spcBef>
            </a:pP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18" name="Picture 2" descr="Résultat de recherche d'images pour &quot;marketing digitale&quot;">
            <a:extLst>
              <a:ext uri="{FF2B5EF4-FFF2-40B4-BE49-F238E27FC236}">
                <a16:creationId xmlns="" xmlns:a16="http://schemas.microsoft.com/office/drawing/2014/main" id="{398B00C3-D9FF-44AC-B2A9-42E714941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00113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97819"/>
            <a:ext cx="9144000" cy="1688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60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Ubuntu Light" pitchFamily="34" charset="0"/>
                <a:ea typeface="+mj-ea"/>
                <a:cs typeface="+mj-cs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0"/>
            <a:ext cx="9144000" cy="51892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597819"/>
            <a:ext cx="9144000" cy="1688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600" i="0" u="none" strike="noStrike" kern="1200" cap="none" spc="0" normalizeH="0" baseline="0" noProof="0" dirty="0" smtClean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Ubuntu Light" pitchFamily="34" charset="0"/>
                <a:ea typeface="+mj-ea"/>
                <a:cs typeface="+mj-cs"/>
              </a:rPr>
              <a:t>Conclusion</a:t>
            </a:r>
          </a:p>
        </p:txBody>
      </p:sp>
      <p:pic>
        <p:nvPicPr>
          <p:cNvPr id="1026" name="Picture 2" descr="https://www.azquotes.com/picture-quotes/quote-no-one-has-ever-become-poor-by-giving-anne-frank-10-13-58.jpg?fbclid=IwAR1WdozQTmvshmEZ94DY7e_VVR0GFArfF0L7n5hgbHEI4W5gZjcbD5BcCBc"/>
          <p:cNvPicPr>
            <a:picLocks noChangeAspect="1" noChangeArrowheads="1"/>
          </p:cNvPicPr>
          <p:nvPr/>
        </p:nvPicPr>
        <p:blipFill>
          <a:blip r:embed="rId2"/>
          <a:srcRect l="746" t="1586" r="746" b="1679"/>
          <a:stretch>
            <a:fillRect/>
          </a:stretch>
        </p:blipFill>
        <p:spPr bwMode="auto">
          <a:xfrm>
            <a:off x="-214346" y="357172"/>
            <a:ext cx="9429816" cy="43577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fr-FR" sz="6600" dirty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Etude de </a:t>
            </a:r>
            <a:r>
              <a:rPr lang="fr-FR" sz="6600" dirty="0" smtClean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l‘Existant</a:t>
            </a:r>
            <a:endParaRPr lang="fr-FR" sz="6600" dirty="0">
              <a:solidFill>
                <a:schemeClr val="bg1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EB06B8F7-1424-4328-B1F8-FD4183FF82BA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 flipV="1">
            <a:off x="0" y="5026362"/>
            <a:ext cx="9144000" cy="11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>
                <a:solidFill>
                  <a:srgbClr val="FF9900"/>
                </a:solidFill>
                <a:latin typeface="Ubuntu Light" pitchFamily="34" charset="0"/>
                <a:ea typeface="+mj-ea"/>
                <a:cs typeface="+mj-cs"/>
              </a:rPr>
              <a:t>Etude de </a:t>
            </a: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  <a:ea typeface="+mj-ea"/>
                <a:cs typeface="+mj-cs"/>
              </a:rPr>
              <a:t>l‘Existant</a:t>
            </a: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4098" name="Picture 2" descr="http://www.donbyuib.com.tn/img/uib/uib.pn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000246"/>
            <a:ext cx="1375486" cy="928694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 t="9644"/>
          <a:stretch>
            <a:fillRect/>
          </a:stretch>
        </p:blipFill>
        <p:spPr bwMode="auto">
          <a:xfrm>
            <a:off x="2928926" y="1285866"/>
            <a:ext cx="598412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>
                <a:solidFill>
                  <a:srgbClr val="FF9900"/>
                </a:solidFill>
                <a:latin typeface="Ubuntu Light" pitchFamily="34" charset="0"/>
                <a:ea typeface="+mj-ea"/>
                <a:cs typeface="+mj-cs"/>
              </a:rPr>
              <a:t>Etude de </a:t>
            </a: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  <a:ea typeface="+mj-ea"/>
                <a:cs typeface="+mj-cs"/>
              </a:rPr>
              <a:t>l‘Existant</a:t>
            </a: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8" name="Picture 2" descr="Cha9a9a.tn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2071684"/>
            <a:ext cx="2571750" cy="735013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 t="9644"/>
          <a:stretch>
            <a:fillRect/>
          </a:stretch>
        </p:blipFill>
        <p:spPr bwMode="auto">
          <a:xfrm>
            <a:off x="2928926" y="1214428"/>
            <a:ext cx="5984119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57158" y="1785932"/>
            <a:ext cx="2428892" cy="157163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>
                <a:solidFill>
                  <a:srgbClr val="FF9900"/>
                </a:solidFill>
                <a:latin typeface="Ubuntu Light" pitchFamily="34" charset="0"/>
                <a:ea typeface="+mj-ea"/>
                <a:cs typeface="+mj-cs"/>
              </a:rPr>
              <a:t>Etude de </a:t>
            </a: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  <a:ea typeface="+mj-ea"/>
                <a:cs typeface="+mj-cs"/>
              </a:rPr>
              <a:t>l‘Existant</a:t>
            </a:r>
            <a:endParaRPr lang="fr-FR" sz="3200" dirty="0">
              <a:solidFill>
                <a:srgbClr val="FF9900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2053" name="Picture 5" descr="logo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000246"/>
            <a:ext cx="2220566" cy="1214446"/>
          </a:xfrm>
          <a:prstGeom prst="rect">
            <a:avLst/>
          </a:prstGeom>
          <a:noFill/>
        </p:spPr>
      </p:pic>
      <p:pic>
        <p:nvPicPr>
          <p:cNvPr id="2055" name="Picture 7" descr="https://scontent.ftun6-1.fna.fbcdn.net/v/t1.15752-9/83761902_2719888288061119_7683325596348186624_n.jpg?_nc_cat=110&amp;_nc_ohc=2EchVsREokwAX_zrfd5&amp;_nc_ht=scontent.ftun6-1.fna&amp;oh=47a5441534e609561249762803db0e29&amp;oe=5ECFA37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0826" y="500048"/>
            <a:ext cx="2142332" cy="4284663"/>
          </a:xfrm>
          <a:prstGeom prst="rect">
            <a:avLst/>
          </a:prstGeom>
          <a:noFill/>
        </p:spPr>
      </p:pic>
      <p:pic>
        <p:nvPicPr>
          <p:cNvPr id="2057" name="Picture 9" descr="https://scontent.ftun6-1.fna.fbcdn.net/v/t1.15752-9/83702166_547000346166161_6260445365460271104_n.jpg?_nc_cat=111&amp;_nc_ohc=cEQ5C1nksFIAX-A08tK&amp;_nc_ht=scontent.ftun6-1.fna&amp;oh=cd442add93cf08619d7050ea2f82b53b&amp;oe=5E937F5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0496" y="500048"/>
            <a:ext cx="2142332" cy="4284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fr-FR" sz="6600" dirty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Critique</a:t>
            </a:r>
            <a:r>
              <a:rPr lang="fr-FR" sz="6600" dirty="0" smtClean="0"/>
              <a:t> </a:t>
            </a:r>
            <a:r>
              <a:rPr lang="fr-FR" sz="6600" dirty="0" smtClean="0">
                <a:solidFill>
                  <a:schemeClr val="bg1"/>
                </a:solidFill>
                <a:latin typeface="Ubuntu Light" pitchFamily="34" charset="0"/>
                <a:ea typeface="+mj-ea"/>
                <a:cs typeface="+mj-cs"/>
              </a:rPr>
              <a:t>de l‘Existant</a:t>
            </a:r>
            <a:endParaRPr lang="fr-FR" sz="6600" dirty="0">
              <a:solidFill>
                <a:schemeClr val="bg1"/>
              </a:solidFill>
              <a:latin typeface="Ubuntu Light" pitchFamily="34" charset="0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0" y="5026362"/>
            <a:ext cx="9144000" cy="117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V="1">
            <a:off x="0" y="5072080"/>
            <a:ext cx="9144000" cy="117138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71419"/>
            <a:ext cx="9144000" cy="642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3200" dirty="0" smtClean="0">
                <a:solidFill>
                  <a:srgbClr val="FF9900"/>
                </a:solidFill>
                <a:latin typeface="Ubuntu Light" pitchFamily="34" charset="0"/>
                <a:ea typeface="+mj-ea"/>
                <a:cs typeface="+mj-cs"/>
              </a:rPr>
              <a:t>Critique </a:t>
            </a:r>
            <a:r>
              <a:rPr lang="fr-FR" sz="3200" dirty="0">
                <a:solidFill>
                  <a:srgbClr val="FF9900"/>
                </a:solidFill>
                <a:latin typeface="Ubuntu Light" pitchFamily="34" charset="0"/>
                <a:ea typeface="+mj-ea"/>
                <a:cs typeface="+mj-cs"/>
              </a:rPr>
              <a:t>de l‘Existant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6B8F7-1424-4328-B1F8-FD4183FF82BA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4098" name="Picture 2" descr="http://www.donbyuib.com.tn/img/uib/uib.pn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143122"/>
            <a:ext cx="1071570" cy="723497"/>
          </a:xfrm>
          <a:prstGeom prst="rect">
            <a:avLst/>
          </a:prstGeom>
          <a:noFill/>
        </p:spPr>
      </p:pic>
      <p:pic>
        <p:nvPicPr>
          <p:cNvPr id="8" name="Picture 2" descr="Cha9a9a.tn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8992" y="2143122"/>
            <a:ext cx="2071702" cy="592098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7000892" y="2091168"/>
            <a:ext cx="1324850" cy="85725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5" descr="logo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72330" y="2143122"/>
            <a:ext cx="1211218" cy="662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341</Words>
  <Application>Microsoft Office PowerPoint</Application>
  <PresentationFormat>On-screen Show (16:9)</PresentationFormat>
  <Paragraphs>124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Présentation PIDEV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Amine Gongi</dc:creator>
  <cp:lastModifiedBy>Amine Gongi</cp:lastModifiedBy>
  <cp:revision>58</cp:revision>
  <dcterms:created xsi:type="dcterms:W3CDTF">2020-01-30T04:28:14Z</dcterms:created>
  <dcterms:modified xsi:type="dcterms:W3CDTF">2020-01-31T09:55:55Z</dcterms:modified>
</cp:coreProperties>
</file>